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9"/>
  </p:notesMasterIdLst>
  <p:sldIdLst>
    <p:sldId id="262" r:id="rId2"/>
    <p:sldId id="256" r:id="rId3"/>
    <p:sldId id="257" r:id="rId4"/>
    <p:sldId id="258" r:id="rId5"/>
    <p:sldId id="259" r:id="rId6"/>
    <p:sldId id="260" r:id="rId7"/>
    <p:sldId id="263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211F6-E8FF-4E06-84EB-99BB7CAB3B7D}" type="datetimeFigureOut">
              <a:rPr lang="cs-CZ" smtClean="0"/>
              <a:pPr/>
              <a:t>16.04.2021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CB61B-6F39-4DFE-A5B3-9DAB4E421F9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1CB61B-6F39-4DFE-A5B3-9DAB4E421F9A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BC81-C486-4704-B4DE-964FEC7A2078}" type="datetimeFigureOut">
              <a:rPr lang="cs-CZ" smtClean="0"/>
              <a:pPr/>
              <a:t>16.04.2021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1D65-878B-4ED1-A2A4-BCB3F425F40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BC81-C486-4704-B4DE-964FEC7A2078}" type="datetimeFigureOut">
              <a:rPr lang="cs-CZ" smtClean="0"/>
              <a:pPr/>
              <a:t>16.04.2021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1D65-878B-4ED1-A2A4-BCB3F425F4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BC81-C486-4704-B4DE-964FEC7A2078}" type="datetimeFigureOut">
              <a:rPr lang="cs-CZ" smtClean="0"/>
              <a:pPr/>
              <a:t>16.04.2021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1D65-878B-4ED1-A2A4-BCB3F425F4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BC81-C486-4704-B4DE-964FEC7A2078}" type="datetimeFigureOut">
              <a:rPr lang="cs-CZ" smtClean="0"/>
              <a:pPr/>
              <a:t>16.04.2021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1D65-878B-4ED1-A2A4-BCB3F425F4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BC81-C486-4704-B4DE-964FEC7A2078}" type="datetimeFigureOut">
              <a:rPr lang="cs-CZ" smtClean="0"/>
              <a:pPr/>
              <a:t>16.04.2021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33D1D65-878B-4ED1-A2A4-BCB3F425F4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BC81-C486-4704-B4DE-964FEC7A2078}" type="datetimeFigureOut">
              <a:rPr lang="cs-CZ" smtClean="0"/>
              <a:pPr/>
              <a:t>16.04.2021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1D65-878B-4ED1-A2A4-BCB3F425F4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BC81-C486-4704-B4DE-964FEC7A2078}" type="datetimeFigureOut">
              <a:rPr lang="cs-CZ" smtClean="0"/>
              <a:pPr/>
              <a:t>16.04.2021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1D65-878B-4ED1-A2A4-BCB3F425F4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BC81-C486-4704-B4DE-964FEC7A2078}" type="datetimeFigureOut">
              <a:rPr lang="cs-CZ" smtClean="0"/>
              <a:pPr/>
              <a:t>16.04.2021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1D65-878B-4ED1-A2A4-BCB3F425F4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BC81-C486-4704-B4DE-964FEC7A2078}" type="datetimeFigureOut">
              <a:rPr lang="cs-CZ" smtClean="0"/>
              <a:pPr/>
              <a:t>16.04.2021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1D65-878B-4ED1-A2A4-BCB3F425F4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BC81-C486-4704-B4DE-964FEC7A2078}" type="datetimeFigureOut">
              <a:rPr lang="cs-CZ" smtClean="0"/>
              <a:pPr/>
              <a:t>16.04.2021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1D65-878B-4ED1-A2A4-BCB3F425F4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DBC81-C486-4704-B4DE-964FEC7A2078}" type="datetimeFigureOut">
              <a:rPr lang="cs-CZ" smtClean="0"/>
              <a:pPr/>
              <a:t>16.04.2021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D1D65-878B-4ED1-A2A4-BCB3F425F40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59DBC81-C486-4704-B4DE-964FEC7A2078}" type="datetimeFigureOut">
              <a:rPr lang="cs-CZ" smtClean="0"/>
              <a:pPr/>
              <a:t>16.04.2021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33D1D65-878B-4ED1-A2A4-BCB3F425F40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etr\Desktop\VIDEO-2020-12-22-21-34-29.mp3" TargetMode="Externa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B0F0"/>
                </a:solidFill>
              </a:rPr>
              <a:t>Světový den vody:kudy teče,tam to žije</a:t>
            </a:r>
            <a:r>
              <a:rPr lang="cs-CZ" b="1" dirty="0">
                <a:solidFill>
                  <a:srgbClr val="00B0F0"/>
                </a:solidFill>
              </a:rPr>
              <a:t/>
            </a:r>
            <a:br>
              <a:rPr lang="cs-CZ" b="1" dirty="0">
                <a:solidFill>
                  <a:srgbClr val="00B0F0"/>
                </a:solidFill>
              </a:rPr>
            </a:b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Světový den vody připadá na 22.března</a:t>
            </a:r>
          </a:p>
          <a:p>
            <a:r>
              <a:rPr lang="cs-CZ" dirty="0" smtClean="0"/>
              <a:t>Jedním z témat Světového dne vody je si i připomenout proč je nutné vodu chránit a zadržovat v krajině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Obrázek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71480"/>
            <a:ext cx="2143140" cy="1130524"/>
          </a:xfrm>
          <a:prstGeom prst="rect">
            <a:avLst/>
          </a:prstGeom>
        </p:spPr>
      </p:pic>
      <p:pic>
        <p:nvPicPr>
          <p:cNvPr id="6" name="Obrázek 5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4214818"/>
            <a:ext cx="2676525" cy="171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nasejimkycz-21stoleticz-zadrzovani-vody-v-prirode-jak-muzete-pomoci-i-vy-thalex-simpson-ojegdpd-yz8-unspla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785794"/>
            <a:ext cx="8532767" cy="569431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Zadržování vody v přírodě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FFFF00"/>
                </a:solidFill>
              </a:rPr>
              <a:t>PROBLÉM SE SUCHEM ŘEŠÍ ZADRŽENÍ VODY V KRAJINĚ</a:t>
            </a:r>
            <a:endParaRPr lang="cs-CZ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86000" y="1997839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Naše </a:t>
            </a:r>
            <a:r>
              <a:rPr lang="cs-CZ" dirty="0"/>
              <a:t>krajina kvůli masivnímu odvodňování, průmyslovému zemědělství a postupnému </a:t>
            </a:r>
            <a:r>
              <a:rPr lang="cs-CZ" dirty="0" smtClean="0"/>
              <a:t>z    zastavování </a:t>
            </a:r>
            <a:r>
              <a:rPr lang="cs-CZ" dirty="0"/>
              <a:t>postupně ztrácí schopnost vodu zadržovat. Změny v krajinné struktuře a v rozložení srážek během roku způsobují, že voda rychle odtéká. Důležitá je proto členitost krajiny a její rozmanitost – čím více je v ní mokřadů, tůní, rašelinišť, rybníků, alejí, meandrujících potoků a řek či remízků, tím více vody zadrží. </a:t>
            </a:r>
          </a:p>
        </p:txBody>
      </p:sp>
      <p:pic>
        <p:nvPicPr>
          <p:cNvPr id="1026" name="Picture 2" descr="C:\Program Files (x86)\Microsoft Office\MEDIA\CAGCAT10\j0149887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285992"/>
            <a:ext cx="376554" cy="301620"/>
          </a:xfrm>
          <a:prstGeom prst="rect">
            <a:avLst/>
          </a:prstGeom>
          <a:noFill/>
        </p:spPr>
      </p:pic>
      <p:pic>
        <p:nvPicPr>
          <p:cNvPr id="1028" name="Picture 4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2571744"/>
            <a:ext cx="428628" cy="357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etr\Desktop\logo-vracimevodules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71546"/>
            <a:ext cx="6103441" cy="1571636"/>
          </a:xfrm>
          <a:prstGeom prst="rect">
            <a:avLst/>
          </a:prstGeom>
          <a:noFill/>
        </p:spPr>
      </p:pic>
      <p:pic>
        <p:nvPicPr>
          <p:cNvPr id="2051" name="Picture 3" descr="C:\Users\Petr\Desktop\stažený soubo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1428736"/>
            <a:ext cx="1333509" cy="857256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857225" y="3214686"/>
            <a:ext cx="7358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 roce 2019 </a:t>
            </a:r>
            <a:r>
              <a:rPr lang="cs-CZ" dirty="0" smtClean="0"/>
              <a:t> zahájení programu</a:t>
            </a:r>
            <a:r>
              <a:rPr lang="cs-CZ" dirty="0"/>
              <a:t> Vracíme vodu lesu, největší v historii Lesů České republiky.</a:t>
            </a:r>
          </a:p>
          <a:p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57224" y="4143380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Zadržování vody </a:t>
            </a:r>
            <a:r>
              <a:rPr lang="cs-CZ" dirty="0"/>
              <a:t>v krajině. Vznikají stovky malých nádrží, mokřady, rybníčky, revitalizace, meandrující potoky.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vracíme vodu lesu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solidFill>
                  <a:srgbClr val="00B050"/>
                </a:solidFill>
              </a:rPr>
              <a:t>         Proč ochrana lesů</a:t>
            </a:r>
            <a:endParaRPr lang="cs-CZ" sz="2000" dirty="0">
              <a:solidFill>
                <a:srgbClr val="00B050"/>
              </a:solidFill>
            </a:endParaRP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solidFill>
                  <a:srgbClr val="00B050"/>
                </a:solidFill>
              </a:rPr>
              <a:t>           Čeho dosáhneme</a:t>
            </a:r>
            <a:endParaRPr lang="cs-CZ" sz="2000" dirty="0">
              <a:solidFill>
                <a:srgbClr val="00B050"/>
              </a:solidFill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Lesy podporují vznik srážek</a:t>
            </a:r>
          </a:p>
          <a:p>
            <a:r>
              <a:rPr lang="cs-CZ" sz="2000" dirty="0" smtClean="0"/>
              <a:t>Lesy zásobují podzemní vody</a:t>
            </a:r>
          </a:p>
          <a:p>
            <a:r>
              <a:rPr lang="cs-CZ" sz="2000" dirty="0" smtClean="0"/>
              <a:t>Lesy zpomalují odtok vody</a:t>
            </a:r>
            <a:endParaRPr lang="cs-CZ" sz="2000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sz="2000" dirty="0" smtClean="0"/>
              <a:t>Zmírnění následků sucha</a:t>
            </a:r>
          </a:p>
          <a:p>
            <a:r>
              <a:rPr lang="cs-CZ" sz="2000" dirty="0" smtClean="0"/>
              <a:t>Zadržení vody a zpomalení povrchového odtoku</a:t>
            </a:r>
          </a:p>
          <a:p>
            <a:r>
              <a:rPr lang="cs-CZ" sz="2000" dirty="0" smtClean="0"/>
              <a:t>Udržení v krajině</a:t>
            </a:r>
            <a:endParaRPr lang="cs-CZ" sz="2000" dirty="0"/>
          </a:p>
        </p:txBody>
      </p:sp>
      <p:pic>
        <p:nvPicPr>
          <p:cNvPr id="3078" name="Picture 6" descr="C:\Users\Petr\Desktop\stažený soubo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1000141" cy="1000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F0"/>
                </a:solidFill>
              </a:rPr>
              <a:t>Jak zadržovat vodu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000" dirty="0"/>
              <a:t>Zelené </a:t>
            </a:r>
            <a:r>
              <a:rPr lang="cs-CZ" sz="2000" dirty="0" smtClean="0"/>
              <a:t>střechy.</a:t>
            </a:r>
            <a:endParaRPr lang="cs-CZ" sz="2000" dirty="0"/>
          </a:p>
          <a:p>
            <a:r>
              <a:rPr lang="cs-CZ" sz="2000" dirty="0" smtClean="0"/>
              <a:t>Výsadba </a:t>
            </a:r>
            <a:r>
              <a:rPr lang="cs-CZ" sz="2000" dirty="0"/>
              <a:t>stromů (nejlépe těch </a:t>
            </a:r>
            <a:r>
              <a:rPr lang="cs-CZ" sz="2000" dirty="0" smtClean="0"/>
              <a:t>ovocných).</a:t>
            </a:r>
          </a:p>
          <a:p>
            <a:r>
              <a:rPr lang="cs-CZ" sz="2000" dirty="0"/>
              <a:t>Pestrá výsadba keřů (půda díky zeleni drží více vody a není tak suchá, pestrost rostlin a živočichů celkově udržuje vodu v krajině</a:t>
            </a:r>
            <a:r>
              <a:rPr lang="cs-CZ" sz="2000" dirty="0" smtClean="0"/>
              <a:t>).</a:t>
            </a:r>
          </a:p>
          <a:p>
            <a:r>
              <a:rPr lang="cs-CZ" sz="2000" dirty="0"/>
              <a:t>Nesklizené listí (listí je též potravou pro žížaly, které provrtávají v půdě chodbičky, jimiž se může voda dostávat do hloubky, hmyz ukrývající se v listí je důležitou potravou pro ptáky</a:t>
            </a:r>
            <a:r>
              <a:rPr lang="cs-CZ" sz="2000" dirty="0" smtClean="0"/>
              <a:t>).</a:t>
            </a:r>
          </a:p>
          <a:p>
            <a:r>
              <a:rPr lang="cs-CZ" sz="2000" dirty="0"/>
              <a:t>Voda z okapů, která se již nezachytí pro např. zalévání a využití dešťové vody, stéká </a:t>
            </a:r>
            <a:r>
              <a:rPr lang="cs-CZ" sz="2000" dirty="0" smtClean="0"/>
              <a:t>do </a:t>
            </a:r>
            <a:r>
              <a:rPr lang="cs-CZ" sz="2000" dirty="0"/>
              <a:t>tůněk a příkopů</a:t>
            </a:r>
            <a:r>
              <a:rPr lang="cs-CZ" sz="2000" dirty="0" smtClean="0"/>
              <a:t>.</a:t>
            </a:r>
          </a:p>
          <a:p>
            <a:r>
              <a:rPr lang="cs-CZ" sz="2000" dirty="0"/>
              <a:t>Stromy, keře a trvalky (zejména suchomilné) budou v budoucnosti lepším řešením než trávník, nýbrž se nemusí </a:t>
            </a:r>
            <a:r>
              <a:rPr lang="cs-CZ" sz="2000" dirty="0" smtClean="0"/>
              <a:t>zalévat</a:t>
            </a:r>
          </a:p>
          <a:p>
            <a:r>
              <a:rPr lang="cs-CZ" sz="2000" dirty="0"/>
              <a:t>Tlející materiál v záhonech (dřevo, seno, kůra - pomáhá udržovat vlhkost v záhoně, dřevo se při rozkladu mění na měkký materiál, který nasává vodu jako houba).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Berlin Sans FB Demi" pitchFamily="34" charset="0"/>
              </a:rPr>
              <a:t>Voda</a:t>
            </a:r>
            <a:r>
              <a:rPr lang="cs-CZ" dirty="0" smtClean="0"/>
              <a:t> kolem nás</a:t>
            </a:r>
            <a:endParaRPr lang="cs-CZ" dirty="0"/>
          </a:p>
        </p:txBody>
      </p:sp>
      <p:pic>
        <p:nvPicPr>
          <p:cNvPr id="9" name="Zástupný symbol pro obsah 8" descr="106101344_368310374147748_5579780226731448071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2571744"/>
            <a:ext cx="2025633" cy="2025633"/>
          </a:xfrm>
        </p:spPr>
      </p:pic>
      <p:pic>
        <p:nvPicPr>
          <p:cNvPr id="2051" name="Picture 3" descr="C:\Users\Petr\Desktop\Jižní Čechy (@jiznicechy) • Fotky a videa na Instagramu2_files\119891893_778919082652412_6093395147160498379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714356"/>
            <a:ext cx="1571636" cy="1571636"/>
          </a:xfrm>
          <a:prstGeom prst="rect">
            <a:avLst/>
          </a:prstGeom>
          <a:noFill/>
        </p:spPr>
      </p:pic>
      <p:pic>
        <p:nvPicPr>
          <p:cNvPr id="2052" name="Picture 4" descr="C:\Users\Petr\Desktop\Jižní Čechy (@jiznicechy) • Fotky a videa na Instagramu2_files\120083593_136975551468502_4998822781031875798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1500174"/>
            <a:ext cx="2701921" cy="2701921"/>
          </a:xfrm>
          <a:prstGeom prst="rect">
            <a:avLst/>
          </a:prstGeom>
          <a:noFill/>
        </p:spPr>
      </p:pic>
      <p:pic>
        <p:nvPicPr>
          <p:cNvPr id="2053" name="Picture 5" descr="C:\Users\Petr\Desktop\Jižní Čechy (@jiznicechy) • Fotky a videa na Instagramu2_files\119222776_644714836424233_4216629202652557734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8860" y="1428736"/>
            <a:ext cx="2714644" cy="2714644"/>
          </a:xfrm>
          <a:prstGeom prst="rect">
            <a:avLst/>
          </a:prstGeom>
          <a:noFill/>
        </p:spPr>
      </p:pic>
      <p:pic>
        <p:nvPicPr>
          <p:cNvPr id="2054" name="Picture 6" descr="C:\Users\Petr\Desktop\Jižní Čechy (@jiznicechy) • Fotky a videa na Instagramu2_files\121776634_355487085669839_7639867441201866556_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4357694"/>
            <a:ext cx="1428750" cy="1428750"/>
          </a:xfrm>
          <a:prstGeom prst="rect">
            <a:avLst/>
          </a:prstGeom>
          <a:noFill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4" y="4214818"/>
            <a:ext cx="2547934" cy="254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9008" y="4357694"/>
            <a:ext cx="1904992" cy="190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 descr="C:\Users\Petr\Desktop\143595651_114727800536918_1190648150978095104_n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16" y="428604"/>
            <a:ext cx="928708" cy="928708"/>
          </a:xfrm>
          <a:prstGeom prst="rect">
            <a:avLst/>
          </a:prstGeom>
          <a:noFill/>
        </p:spPr>
      </p:pic>
      <p:pic>
        <p:nvPicPr>
          <p:cNvPr id="11" name="VIDEO-2020-12-22-21-34-2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214282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90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239</TotalTime>
  <Words>260</Words>
  <Application>Microsoft Office PowerPoint</Application>
  <PresentationFormat>Předvádění na obrazovce (4:3)</PresentationFormat>
  <Paragraphs>29</Paragraphs>
  <Slides>7</Slides>
  <Notes>1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Vrchol</vt:lpstr>
      <vt:lpstr>Světový den vody:kudy teče,tam to žije </vt:lpstr>
      <vt:lpstr>Zadržování vody v přírodě </vt:lpstr>
      <vt:lpstr>Snímek 3</vt:lpstr>
      <vt:lpstr>Snímek 4</vt:lpstr>
      <vt:lpstr>vracíme vodu lesu</vt:lpstr>
      <vt:lpstr>Jak zadržovat vodu</vt:lpstr>
      <vt:lpstr>Voda kolem nás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Zadržování vody v přírodě</dc:title>
  <dc:creator>Petr Nosál</dc:creator>
  <cp:lastModifiedBy>Petr Nosál</cp:lastModifiedBy>
  <cp:revision>26</cp:revision>
  <dcterms:created xsi:type="dcterms:W3CDTF">2021-04-13T11:27:12Z</dcterms:created>
  <dcterms:modified xsi:type="dcterms:W3CDTF">2021-04-16T12:12:13Z</dcterms:modified>
</cp:coreProperties>
</file>